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56" r:id="rId2"/>
    <p:sldId id="266" r:id="rId3"/>
    <p:sldId id="257" r:id="rId4"/>
    <p:sldId id="265" r:id="rId5"/>
    <p:sldId id="268" r:id="rId6"/>
    <p:sldId id="262" r:id="rId7"/>
    <p:sldId id="267" r:id="rId8"/>
    <p:sldId id="270" r:id="rId9"/>
    <p:sldId id="269" r:id="rId10"/>
    <p:sldId id="271" r:id="rId11"/>
    <p:sldId id="272" r:id="rId12"/>
    <p:sldId id="273" r:id="rId13"/>
    <p:sldId id="274" r:id="rId14"/>
    <p:sldId id="259" r:id="rId15"/>
    <p:sldId id="277" r:id="rId16"/>
    <p:sldId id="278" r:id="rId17"/>
    <p:sldId id="261" r:id="rId18"/>
    <p:sldId id="279" r:id="rId19"/>
    <p:sldId id="276" r:id="rId20"/>
    <p:sldId id="286" r:id="rId21"/>
    <p:sldId id="263" r:id="rId22"/>
    <p:sldId id="280" r:id="rId23"/>
    <p:sldId id="281" r:id="rId24"/>
    <p:sldId id="288" r:id="rId25"/>
    <p:sldId id="282" r:id="rId26"/>
    <p:sldId id="283" r:id="rId27"/>
    <p:sldId id="284" r:id="rId28"/>
    <p:sldId id="285" r:id="rId29"/>
    <p:sldId id="287" r:id="rId30"/>
  </p:sldIdLst>
  <p:sldSz cx="9144000" cy="6858000" type="screen4x3"/>
  <p:notesSz cx="700405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7341" y="0"/>
            <a:ext cx="3035088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45392-FDDF-4965-871F-ED93C24BD389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3935"/>
            <a:ext cx="3035088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7341" y="8823935"/>
            <a:ext cx="3035088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9F177-60EE-4ACE-8490-5B2252C3AB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F2E9A3-D1D1-44E6-85A5-F52D08C4AD21}" type="datetimeFigureOut">
              <a:rPr lang="en-US" smtClean="0"/>
              <a:pPr/>
              <a:t>2/8/2010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8621F3-3CDF-4622-8E25-D0B118CCE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stateu.com/default.as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hritzysworld.wordpress.com/category/comic-strip/page/26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i.info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xvsn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Path to T3 Success!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Krista Scott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6316" y="1763718"/>
            <a:ext cx="8382000" cy="4919472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 each student who </a:t>
            </a:r>
            <a:r>
              <a:rPr lang="en-US" sz="2400" u="sng" dirty="0" smtClean="0"/>
              <a:t>successfully completes</a:t>
            </a:r>
            <a:r>
              <a:rPr lang="en-US" sz="2400" dirty="0" smtClean="0"/>
              <a:t> an electronic course that:</a:t>
            </a:r>
          </a:p>
          <a:p>
            <a:pPr lvl="1"/>
            <a:r>
              <a:rPr lang="en-US" sz="2400" dirty="0" smtClean="0"/>
              <a:t>satisfies a curriculum requirement for graduation adopted under Section 28.025</a:t>
            </a:r>
          </a:p>
          <a:p>
            <a:pPr lvl="1"/>
            <a:r>
              <a:rPr lang="en-US" sz="2400" dirty="0" smtClean="0"/>
              <a:t>provided through </a:t>
            </a:r>
            <a:r>
              <a:rPr lang="en-US" sz="2400" dirty="0" err="1" smtClean="0"/>
              <a:t>TxVSN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part of the student’s normal course load</a:t>
            </a:r>
          </a:p>
          <a:p>
            <a:r>
              <a:rPr lang="en-US" sz="2400" dirty="0" smtClean="0"/>
              <a:t>The district will receive:</a:t>
            </a:r>
          </a:p>
          <a:p>
            <a:pPr lvl="1"/>
            <a:r>
              <a:rPr lang="en-US" sz="2400" dirty="0" smtClean="0"/>
              <a:t>provider district is entitled to an allotment of $400</a:t>
            </a:r>
          </a:p>
          <a:p>
            <a:pPr lvl="1"/>
            <a:r>
              <a:rPr lang="en-US" sz="2400" dirty="0" smtClean="0"/>
              <a:t>receiver district is entitled to an allotment of $80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HB 3646</a:t>
            </a:r>
            <a:br>
              <a:rPr lang="en-US" dirty="0" smtClean="0"/>
            </a:br>
            <a:r>
              <a:rPr lang="en-US" dirty="0" smtClean="0"/>
              <a:t>State Virtual School Allotment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6019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Funding not applicable in the Summer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Course Load</a:t>
            </a:r>
          </a:p>
          <a:p>
            <a:pPr lvl="1"/>
            <a:r>
              <a:rPr lang="en-US" dirty="0" smtClean="0"/>
              <a:t>Number of classes or credit hours generally required to be taken by a student to generate the full amount of funding for a student in ADA</a:t>
            </a:r>
          </a:p>
          <a:p>
            <a:pPr lvl="1"/>
            <a:r>
              <a:rPr lang="en-US" dirty="0" smtClean="0"/>
              <a:t>TEA proposing rule to define as seven credits based on a seven period day</a:t>
            </a:r>
          </a:p>
          <a:p>
            <a:endParaRPr lang="en-US" dirty="0" smtClean="0"/>
          </a:p>
          <a:p>
            <a:r>
              <a:rPr lang="en-US" dirty="0" smtClean="0"/>
              <a:t>Successful Course Completion</a:t>
            </a:r>
          </a:p>
          <a:p>
            <a:pPr lvl="1"/>
            <a:r>
              <a:rPr lang="en-US" dirty="0" smtClean="0"/>
              <a:t>70 or higher</a:t>
            </a:r>
          </a:p>
          <a:p>
            <a:pPr lvl="1"/>
            <a:r>
              <a:rPr lang="en-US" dirty="0" smtClean="0"/>
              <a:t>All required course activities and assignments are completed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Definitions for Funding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in 2009-2010</a:t>
            </a:r>
          </a:p>
          <a:p>
            <a:endParaRPr lang="en-US" dirty="0" smtClean="0"/>
          </a:p>
          <a:p>
            <a:r>
              <a:rPr lang="en-US" dirty="0" smtClean="0"/>
              <a:t>Funding allotment applies if the course satisfies a curriculum requirement for graduation under Section 28.025 and is provided through </a:t>
            </a:r>
            <a:r>
              <a:rPr lang="en-US" dirty="0" err="1" smtClean="0"/>
              <a:t>TxVSN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Maximum number of courses per semester is two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TxVSN</a:t>
            </a:r>
            <a:r>
              <a:rPr lang="en-US" dirty="0" smtClean="0"/>
              <a:t> Dual Credit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548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School must ensure:</a:t>
            </a:r>
          </a:p>
          <a:p>
            <a:pPr lvl="1"/>
            <a:r>
              <a:rPr lang="en-US" dirty="0" smtClean="0"/>
              <a:t>Student is eligible for dual credit</a:t>
            </a:r>
          </a:p>
          <a:p>
            <a:pPr lvl="1"/>
            <a:r>
              <a:rPr lang="en-US" dirty="0" smtClean="0"/>
              <a:t>Articulation agreement is on hand with college or university</a:t>
            </a:r>
          </a:p>
          <a:p>
            <a:pPr lvl="1"/>
            <a:r>
              <a:rPr lang="en-US" dirty="0" smtClean="0"/>
              <a:t>Student applies for acceptance to college or university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Registration process for dual credit</a:t>
            </a:r>
          </a:p>
          <a:p>
            <a:pPr marL="880110" lvl="1" indent="-514350"/>
            <a:r>
              <a:rPr lang="en-US" dirty="0" smtClean="0"/>
              <a:t>School must be registered as receiver district</a:t>
            </a:r>
          </a:p>
          <a:p>
            <a:pPr marL="880110" lvl="1" indent="-514350"/>
            <a:r>
              <a:rPr lang="en-US" dirty="0" smtClean="0"/>
              <a:t>Students enroll in </a:t>
            </a:r>
            <a:r>
              <a:rPr lang="en-US" dirty="0" err="1" smtClean="0"/>
              <a:t>TxVSN</a:t>
            </a:r>
            <a:r>
              <a:rPr lang="en-US" dirty="0" smtClean="0"/>
              <a:t> via Site Coordinators</a:t>
            </a:r>
          </a:p>
          <a:p>
            <a:pPr marL="880110" lvl="1" indent="-514350"/>
            <a:r>
              <a:rPr lang="en-US" dirty="0" smtClean="0"/>
              <a:t>Student enrolls/registers with college or university</a:t>
            </a:r>
          </a:p>
          <a:p>
            <a:pPr marL="624078" indent="-514350"/>
            <a:endParaRPr lang="en-US" dirty="0" smtClean="0"/>
          </a:p>
          <a:p>
            <a:pPr marL="624078" indent="-514350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TxVSN</a:t>
            </a:r>
            <a:r>
              <a:rPr lang="en-US" dirty="0" smtClean="0"/>
              <a:t> Dual Credit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Lamar University</a:t>
            </a:r>
          </a:p>
          <a:p>
            <a:r>
              <a:rPr lang="en-US" dirty="0" smtClean="0"/>
              <a:t>University of Texas at Arlington</a:t>
            </a:r>
          </a:p>
          <a:p>
            <a:endParaRPr lang="en-US" dirty="0" smtClean="0"/>
          </a:p>
          <a:p>
            <a:r>
              <a:rPr lang="en-US" dirty="0" smtClean="0"/>
              <a:t>Students can take online courses from them through </a:t>
            </a:r>
            <a:r>
              <a:rPr lang="en-US" dirty="0" err="1" smtClean="0"/>
              <a:t>TxVSN</a:t>
            </a:r>
            <a:r>
              <a:rPr lang="en-US" dirty="0" smtClean="0"/>
              <a:t> or </a:t>
            </a:r>
            <a:r>
              <a:rPr lang="en-US" dirty="0" err="1" smtClean="0"/>
              <a:t>StateU</a:t>
            </a:r>
            <a:endParaRPr lang="en-US" dirty="0" smtClean="0"/>
          </a:p>
          <a:p>
            <a:r>
              <a:rPr lang="en-US" dirty="0" smtClean="0"/>
              <a:t>Teachers can obtain Master’s of Educational Technology through Lamar University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StateU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All T3 schools have articulation agreement with </a:t>
            </a:r>
            <a:r>
              <a:rPr lang="en-US" dirty="0" err="1" smtClean="0"/>
              <a:t>StateU</a:t>
            </a:r>
            <a:endParaRPr lang="en-US" dirty="0" smtClean="0"/>
          </a:p>
          <a:p>
            <a:r>
              <a:rPr lang="en-US" dirty="0" smtClean="0"/>
              <a:t>Students can take courses with Lamar and UTA through </a:t>
            </a:r>
            <a:r>
              <a:rPr lang="en-US" dirty="0" err="1" smtClean="0"/>
              <a:t>StateU</a:t>
            </a:r>
            <a:r>
              <a:rPr lang="en-US" dirty="0" smtClean="0"/>
              <a:t> or </a:t>
            </a:r>
            <a:r>
              <a:rPr lang="en-US" dirty="0" err="1" smtClean="0"/>
              <a:t>TxVSN</a:t>
            </a:r>
            <a:endParaRPr lang="en-US" dirty="0" smtClean="0"/>
          </a:p>
          <a:p>
            <a:r>
              <a:rPr lang="en-US" dirty="0" smtClean="0"/>
              <a:t>Schools must have students go through </a:t>
            </a:r>
            <a:r>
              <a:rPr lang="en-US" dirty="0" err="1" smtClean="0"/>
              <a:t>TxVSN</a:t>
            </a:r>
            <a:r>
              <a:rPr lang="en-US" dirty="0" smtClean="0"/>
              <a:t> to obtain funding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Dual Credit at </a:t>
            </a:r>
            <a:r>
              <a:rPr lang="en-US" dirty="0" err="1" smtClean="0"/>
              <a:t>StateU</a:t>
            </a:r>
            <a:endParaRPr lang="en-US" dirty="0"/>
          </a:p>
        </p:txBody>
      </p:sp>
      <p:pic>
        <p:nvPicPr>
          <p:cNvPr id="14338" name="Picture 2" descr="StateU.co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105400"/>
            <a:ext cx="2816582" cy="904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400"/>
              </a:spcAft>
            </a:pPr>
            <a:r>
              <a:rPr lang="en-US" sz="3900" dirty="0" smtClean="0"/>
              <a:t>Students who wish to take advantage of Dual Credit opportunities must be a Texas high school junior or senior and meet at least ONE of the criteria listed in the table below: 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endParaRPr lang="en-US" dirty="0" smtClean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3200" dirty="0" smtClean="0"/>
              <a:t>10th or 11th Grade TAKS - At least a 2200 on the Math &amp; English Language Arts section; at least 3 on the writing subsection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3200" dirty="0" smtClean="0"/>
              <a:t>SAT - Composite of 1070 with minimums of 500 on the critical reading and math sections 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3200" dirty="0" smtClean="0"/>
              <a:t>PSAT - Composite of 107 with minimums of 50 on the critical reading and math sections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3200" dirty="0" smtClean="0"/>
              <a:t>ACT - Composite of 23 with minimums of 19 on the English and math sections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3200" dirty="0" smtClean="0"/>
              <a:t>PLAN - Composite of 23 with minimums of 19 on the English and math sections.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StateU</a:t>
            </a:r>
            <a:r>
              <a:rPr lang="en-US" dirty="0" smtClean="0"/>
              <a:t> Eligibility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Supplemental </a:t>
            </a:r>
          </a:p>
          <a:p>
            <a:pPr lvl="1"/>
            <a:r>
              <a:rPr lang="en-US" dirty="0" smtClean="0"/>
              <a:t>Grant allows for funding of other institutions of higher education for dual credit coursework</a:t>
            </a:r>
          </a:p>
          <a:p>
            <a:pPr lvl="1"/>
            <a:r>
              <a:rPr lang="en-US" dirty="0" smtClean="0"/>
              <a:t>To remain supplemental, the students being funded by T3 MUST be students that would not have had access to online or dual credit classes without the grant funding. </a:t>
            </a:r>
          </a:p>
          <a:p>
            <a:pPr lvl="1"/>
            <a:r>
              <a:rPr lang="en-US" dirty="0" smtClean="0"/>
              <a:t>Example: If you are currently paying for a student to take online courses in another way, you can not start covering that student’s courses through T3 funds.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Credit Courses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91056"/>
            <a:ext cx="8229600" cy="46908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Courses must be online</a:t>
            </a:r>
          </a:p>
          <a:p>
            <a:r>
              <a:rPr lang="en-US" dirty="0" smtClean="0"/>
              <a:t>Courses can be for high school credit or dual credit</a:t>
            </a:r>
          </a:p>
          <a:p>
            <a:endParaRPr lang="en-US" dirty="0" smtClean="0"/>
          </a:p>
          <a:p>
            <a:r>
              <a:rPr lang="en-US" dirty="0" smtClean="0"/>
              <a:t>What you CAN do:</a:t>
            </a:r>
          </a:p>
          <a:p>
            <a:pPr lvl="1"/>
            <a:r>
              <a:rPr lang="en-US" dirty="0" smtClean="0"/>
              <a:t>Use funds for </a:t>
            </a:r>
            <a:r>
              <a:rPr lang="en-US" dirty="0" err="1" smtClean="0"/>
              <a:t>TxVSN</a:t>
            </a:r>
            <a:r>
              <a:rPr lang="en-US" dirty="0" smtClean="0"/>
              <a:t> in the summer</a:t>
            </a:r>
          </a:p>
          <a:p>
            <a:pPr lvl="1"/>
            <a:r>
              <a:rPr lang="en-US" dirty="0" smtClean="0"/>
              <a:t>Pay for textbooks and fees for online courses</a:t>
            </a:r>
          </a:p>
          <a:p>
            <a:pPr lvl="1"/>
            <a:r>
              <a:rPr lang="en-US" dirty="0" smtClean="0"/>
              <a:t>Supplement current course offerings</a:t>
            </a:r>
          </a:p>
          <a:p>
            <a:endParaRPr lang="en-US" dirty="0" smtClean="0"/>
          </a:p>
          <a:p>
            <a:r>
              <a:rPr lang="en-US" dirty="0" smtClean="0"/>
              <a:t>What you CAN’T do:</a:t>
            </a:r>
          </a:p>
          <a:p>
            <a:pPr lvl="1"/>
            <a:r>
              <a:rPr lang="en-US" dirty="0" smtClean="0"/>
              <a:t>Use funds for </a:t>
            </a:r>
            <a:r>
              <a:rPr lang="en-US" dirty="0" err="1" smtClean="0"/>
              <a:t>TxVSN</a:t>
            </a:r>
            <a:r>
              <a:rPr lang="en-US" dirty="0" smtClean="0"/>
              <a:t> during school year</a:t>
            </a:r>
          </a:p>
          <a:p>
            <a:pPr lvl="1"/>
            <a:r>
              <a:rPr lang="en-US" dirty="0" smtClean="0"/>
              <a:t>Supplant current course offerings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Online Course Grant Funds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Content Area Connections and Transformed Teaching Practices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828800" y="2514600"/>
            <a:ext cx="556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atin typeface="Berlin Sans FB Demi" pitchFamily="34" charset="0"/>
              </a:rPr>
              <a:t>You can't spell "Teach" without </a:t>
            </a:r>
          </a:p>
          <a:p>
            <a:pPr algn="ctr"/>
            <a:r>
              <a:rPr lang="en-US" sz="4800" b="1" dirty="0" smtClean="0">
                <a:latin typeface="Berlin Sans FB Demi" pitchFamily="34" charset="0"/>
              </a:rPr>
              <a:t>T-E-C-H!</a:t>
            </a:r>
            <a:endParaRPr lang="en-US" sz="48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C:\Documents and Settings\kscott.REGION17\Local Settings\Temporary Internet Files\Content.IE5\416JGTE3\MPj04422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209800" y="1828800"/>
            <a:ext cx="1295400" cy="11430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a variety of teaching tools to improve student learning</a:t>
            </a:r>
          </a:p>
          <a:p>
            <a:endParaRPr lang="en-US" dirty="0" smtClean="0"/>
          </a:p>
          <a:p>
            <a:r>
              <a:rPr lang="en-US" dirty="0" smtClean="0"/>
              <a:t>Tools include:</a:t>
            </a:r>
          </a:p>
          <a:p>
            <a:pPr lvl="1"/>
            <a:r>
              <a:rPr lang="en-US" dirty="0" smtClean="0"/>
              <a:t>Computers</a:t>
            </a:r>
          </a:p>
          <a:p>
            <a:pPr lvl="1"/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Web 2.0</a:t>
            </a:r>
          </a:p>
          <a:p>
            <a:pPr lvl="1"/>
            <a:r>
              <a:rPr lang="en-US" dirty="0" smtClean="0"/>
              <a:t>Cameras</a:t>
            </a:r>
          </a:p>
          <a:p>
            <a:pPr lvl="1"/>
            <a:r>
              <a:rPr lang="en-US" dirty="0" smtClean="0"/>
              <a:t>GPS Devices</a:t>
            </a:r>
          </a:p>
          <a:p>
            <a:pPr lvl="1"/>
            <a:r>
              <a:rPr lang="en-US" dirty="0" smtClean="0"/>
              <a:t>And more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Instructional Technology?</a:t>
            </a:r>
            <a:endParaRPr lang="en-US" dirty="0"/>
          </a:p>
        </p:txBody>
      </p:sp>
      <p:pic>
        <p:nvPicPr>
          <p:cNvPr id="1033" name="Picture 9" descr="C:\Documents and Settings\kscott.REGION17\Local Settings\Temporary Internet Files\Content.IE5\R59IOYPD\MPj04422410000[1].jpg"/>
          <p:cNvPicPr>
            <a:picLocks noChangeAspect="1" noChangeArrowheads="1"/>
          </p:cNvPicPr>
          <p:nvPr/>
        </p:nvPicPr>
        <p:blipFill>
          <a:blip r:embed="rId2" cstate="print"/>
          <a:srcRect r="8333"/>
          <a:stretch>
            <a:fillRect/>
          </a:stretch>
        </p:blipFill>
        <p:spPr bwMode="auto">
          <a:xfrm>
            <a:off x="3733800" y="2590800"/>
            <a:ext cx="5029200" cy="36576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800600" y="6477000"/>
            <a:ext cx="434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http://www.u-46.org/it/DefinitionofInstructionalTechnology.htm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4 Activities Listed in the Grant: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sz="2800" dirty="0" smtClean="0"/>
              <a:t>Online graduate classes in Instructional Technology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sz="2800" dirty="0" smtClean="0"/>
              <a:t>Administrators receive 12 clock hours of training per year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sz="2800" dirty="0" smtClean="0"/>
              <a:t>Schools develop cohorts of Instructional Technology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sz="2800" dirty="0" smtClean="0"/>
              <a:t>Teachers receive 18 clock hours of training per year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Professional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in Instructional Technology</a:t>
            </a:r>
          </a:p>
          <a:p>
            <a:r>
              <a:rPr lang="en-US" dirty="0" smtClean="0"/>
              <a:t>Through Lamar or other institutions of higher education</a:t>
            </a:r>
          </a:p>
          <a:p>
            <a:r>
              <a:rPr lang="en-US" dirty="0" smtClean="0"/>
              <a:t>Paid courses must be completed by end of grant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Online Graduate Classes</a:t>
            </a:r>
            <a:endParaRPr lang="en-US" dirty="0"/>
          </a:p>
        </p:txBody>
      </p:sp>
      <p:pic>
        <p:nvPicPr>
          <p:cNvPr id="1026" name="Picture 2" descr="C:\Documents and Settings\kscott.REGION17\Local Settings\Temporary Internet Files\Content.IE5\NLEP2476\MPj044230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962400"/>
            <a:ext cx="3924300" cy="261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David </a:t>
            </a:r>
            <a:r>
              <a:rPr lang="en-US" dirty="0" err="1" smtClean="0"/>
              <a:t>Warlick</a:t>
            </a:r>
            <a:r>
              <a:rPr lang="en-US" dirty="0" smtClean="0"/>
              <a:t> at LCU on February 22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Collaboration meetings</a:t>
            </a:r>
          </a:p>
          <a:p>
            <a:endParaRPr lang="en-US" dirty="0" smtClean="0"/>
          </a:p>
          <a:p>
            <a:r>
              <a:rPr lang="en-US" dirty="0" smtClean="0"/>
              <a:t>Training/meetings with Project Manager and/or Instructional Technology Specialist</a:t>
            </a:r>
          </a:p>
          <a:p>
            <a:endParaRPr lang="en-US" dirty="0" smtClean="0"/>
          </a:p>
          <a:p>
            <a:r>
              <a:rPr lang="en-US" dirty="0" smtClean="0"/>
              <a:t>Choices from Staff Professional Development Plan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Administrator PD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4</a:t>
            </a:r>
            <a:r>
              <a:rPr lang="en-US" baseline="30000" dirty="0" smtClean="0"/>
              <a:t>th</a:t>
            </a:r>
            <a:r>
              <a:rPr lang="en-US" dirty="0" smtClean="0"/>
              <a:t> and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Austin, TX</a:t>
            </a:r>
          </a:p>
          <a:p>
            <a:r>
              <a:rPr lang="en-US" dirty="0" smtClean="0"/>
              <a:t>More details to come!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State T3 Grant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1 Science Teacher</a:t>
            </a:r>
          </a:p>
          <a:p>
            <a:r>
              <a:rPr lang="en-US" dirty="0" smtClean="0"/>
              <a:t>1 Math Teacher</a:t>
            </a:r>
          </a:p>
          <a:p>
            <a:r>
              <a:rPr lang="en-US" dirty="0" smtClean="0"/>
              <a:t>1 History Teacher</a:t>
            </a:r>
          </a:p>
          <a:p>
            <a:r>
              <a:rPr lang="en-US" dirty="0" smtClean="0"/>
              <a:t>1 English Language Arts Teacher</a:t>
            </a:r>
          </a:p>
          <a:p>
            <a:r>
              <a:rPr lang="en-US" dirty="0" smtClean="0"/>
              <a:t>1 Fine Arts or Other Teacher (Optional)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Cohorts of Instructional Tech</a:t>
            </a:r>
            <a:endParaRPr lang="en-US" dirty="0"/>
          </a:p>
        </p:txBody>
      </p:sp>
      <p:pic>
        <p:nvPicPr>
          <p:cNvPr id="2055" name="Picture 7" descr="C:\Documents and Settings\kscott.REGION17\Local Settings\Temporary Internet Files\Content.IE5\1BN7CP3Y\MPj039976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241720"/>
            <a:ext cx="3596640" cy="2396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Attend trainings</a:t>
            </a:r>
          </a:p>
          <a:p>
            <a:r>
              <a:rPr lang="en-US" dirty="0" smtClean="0"/>
              <a:t>Identify areas of need in their component and school</a:t>
            </a:r>
          </a:p>
          <a:p>
            <a:r>
              <a:rPr lang="en-US" dirty="0" smtClean="0"/>
              <a:t>Share best practices with teachers on their campus</a:t>
            </a:r>
          </a:p>
          <a:p>
            <a:r>
              <a:rPr lang="en-US" dirty="0" smtClean="0"/>
              <a:t>Collaborate with cohort teachers from other components and schools </a:t>
            </a:r>
          </a:p>
          <a:p>
            <a:r>
              <a:rPr lang="en-US" dirty="0" smtClean="0"/>
              <a:t>Work with Instructional Technology Specialist as needed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Cohort Teachers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3200" b="1" dirty="0" smtClean="0"/>
              <a:t>GOAL: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Allow schools to devise a plan that best meets their needs while increasing Instructional Technology Professional Development and helping teachers develop new techniques for their classrooms.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Staff Professional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Technology Stimulus Conference</a:t>
            </a:r>
          </a:p>
          <a:p>
            <a:pPr lvl="1"/>
            <a:r>
              <a:rPr lang="en-US" dirty="0" smtClean="0"/>
              <a:t>June 1</a:t>
            </a:r>
            <a:r>
              <a:rPr lang="en-US" baseline="30000" dirty="0" smtClean="0"/>
              <a:t>st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, and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Professional Development Sessions at ESC17</a:t>
            </a:r>
          </a:p>
          <a:p>
            <a:pPr lvl="1"/>
            <a:r>
              <a:rPr lang="en-US" dirty="0" smtClean="0"/>
              <a:t>Workshops located on </a:t>
            </a:r>
            <a:r>
              <a:rPr lang="en-US" dirty="0" err="1" smtClean="0"/>
              <a:t>ESCite</a:t>
            </a:r>
            <a:endParaRPr lang="en-US" dirty="0" smtClean="0"/>
          </a:p>
          <a:p>
            <a:r>
              <a:rPr lang="en-US" dirty="0" smtClean="0"/>
              <a:t>Online Professional Development Sessions</a:t>
            </a:r>
          </a:p>
          <a:p>
            <a:pPr lvl="1"/>
            <a:r>
              <a:rPr lang="en-US" dirty="0" smtClean="0"/>
              <a:t>In Blackboard, </a:t>
            </a:r>
            <a:r>
              <a:rPr lang="en-US" dirty="0" err="1" smtClean="0"/>
              <a:t>Moodle</a:t>
            </a:r>
            <a:r>
              <a:rPr lang="en-US" dirty="0" smtClean="0"/>
              <a:t>, or </a:t>
            </a:r>
            <a:r>
              <a:rPr lang="en-US" dirty="0" err="1" smtClean="0"/>
              <a:t>Elluminate</a:t>
            </a:r>
            <a:endParaRPr lang="en-US" dirty="0" smtClean="0"/>
          </a:p>
          <a:p>
            <a:r>
              <a:rPr lang="en-US" dirty="0" smtClean="0"/>
              <a:t>T3 Professional Development Days</a:t>
            </a:r>
          </a:p>
          <a:p>
            <a:pPr lvl="1"/>
            <a:r>
              <a:rPr lang="en-US" dirty="0" smtClean="0"/>
              <a:t>Workshops reserved for T3 schools (i.e. David </a:t>
            </a:r>
            <a:r>
              <a:rPr lang="en-US" dirty="0" err="1" smtClean="0"/>
              <a:t>Warlick</a:t>
            </a:r>
            <a:r>
              <a:rPr lang="en-US" dirty="0" smtClean="0"/>
              <a:t>)</a:t>
            </a:r>
          </a:p>
          <a:p>
            <a:r>
              <a:rPr lang="en-US" dirty="0" smtClean="0"/>
              <a:t>Onsite Professional Development</a:t>
            </a:r>
          </a:p>
          <a:p>
            <a:pPr lvl="1"/>
            <a:r>
              <a:rPr lang="en-US" dirty="0" smtClean="0"/>
              <a:t>Designed for your staff (up to 5 days per district)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Professional Development Options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Discovery Streaming</a:t>
            </a:r>
          </a:p>
          <a:p>
            <a:r>
              <a:rPr lang="en-US" dirty="0" err="1" smtClean="0"/>
              <a:t>Moodle</a:t>
            </a:r>
            <a:endParaRPr lang="en-US" dirty="0" smtClean="0"/>
          </a:p>
          <a:p>
            <a:r>
              <a:rPr lang="en-US" dirty="0" smtClean="0"/>
              <a:t>Blackboard</a:t>
            </a:r>
          </a:p>
          <a:p>
            <a:r>
              <a:rPr lang="en-US" dirty="0" smtClean="0"/>
              <a:t>Google Mania/Docs</a:t>
            </a:r>
          </a:p>
          <a:p>
            <a:r>
              <a:rPr lang="en-US" dirty="0" smtClean="0"/>
              <a:t>Web Literacy</a:t>
            </a:r>
          </a:p>
          <a:p>
            <a:r>
              <a:rPr lang="en-US" dirty="0" smtClean="0"/>
              <a:t>Microsoft Office</a:t>
            </a:r>
          </a:p>
          <a:p>
            <a:r>
              <a:rPr lang="en-US" dirty="0" err="1" smtClean="0"/>
              <a:t>Webquest</a:t>
            </a:r>
            <a:endParaRPr lang="en-US" dirty="0" smtClean="0"/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</a:t>
            </a:r>
          </a:p>
          <a:p>
            <a:r>
              <a:rPr lang="en-US" dirty="0" smtClean="0"/>
              <a:t>Adobe</a:t>
            </a:r>
          </a:p>
          <a:p>
            <a:endParaRPr lang="en-US" dirty="0" smtClean="0"/>
          </a:p>
          <a:p>
            <a:r>
              <a:rPr lang="en-US" dirty="0" smtClean="0"/>
              <a:t>Blended Learning</a:t>
            </a:r>
          </a:p>
          <a:p>
            <a:r>
              <a:rPr lang="en-US" dirty="0" smtClean="0"/>
              <a:t>Digital Storytelling</a:t>
            </a:r>
          </a:p>
          <a:p>
            <a:r>
              <a:rPr lang="en-US" dirty="0" smtClean="0"/>
              <a:t>Web 2.0</a:t>
            </a:r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Personal Learning Network</a:t>
            </a:r>
          </a:p>
          <a:p>
            <a:r>
              <a:rPr lang="en-US" dirty="0" smtClean="0"/>
              <a:t>Videoconference/ITV</a:t>
            </a:r>
          </a:p>
          <a:p>
            <a:r>
              <a:rPr lang="en-US" dirty="0" smtClean="0"/>
              <a:t>Digital Citizenship/ Digital Safety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Workshop Options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19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Specific Trainings by Request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Tech in Texas</a:t>
            </a:r>
          </a:p>
          <a:p>
            <a:r>
              <a:rPr lang="en-US" dirty="0" smtClean="0"/>
              <a:t>Created by American Recovery and Reinvestment Act (2009)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T3?</a:t>
            </a:r>
            <a:endParaRPr lang="en-US" dirty="0"/>
          </a:p>
        </p:txBody>
      </p:sp>
      <p:pic>
        <p:nvPicPr>
          <p:cNvPr id="2050" name="Picture 2" descr="C:\Documents and Settings\kscott.REGION17\Local Settings\Temporary Internet Files\Content.IE5\G5MFOTMB\MPj043925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3528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T3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10 Schools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2 Major Focus Areas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457200" y="1444625"/>
          <a:ext cx="4040188" cy="3708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0401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Brownfield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Dawson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Littlefield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Lubbock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Morton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Plainview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Ralls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Seminole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Wilson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Online Learning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Content Area Connections and Transformed Teaching Practices</a:t>
            </a:r>
            <a:endParaRPr lang="en-US" dirty="0"/>
          </a:p>
        </p:txBody>
      </p:sp>
      <p:pic>
        <p:nvPicPr>
          <p:cNvPr id="1027" name="Picture 3" descr="C:\Documents and Settings\kscott.REGION17\Local Settings\Temporary Internet Files\Content.IE5\4LENCXM3\MPj043935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8288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Online Learning</a:t>
            </a:r>
            <a:endParaRPr lang="en-US" dirty="0"/>
          </a:p>
        </p:txBody>
      </p:sp>
      <p:pic>
        <p:nvPicPr>
          <p:cNvPr id="3074" name="Picture 2" descr="http://phritzysworld.files.wordpress.com/2006/07/phritzy-onli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142" y="1905000"/>
            <a:ext cx="8907142" cy="291637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95800" y="624840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Comic used with permission from Al Badger </a:t>
            </a:r>
            <a:r>
              <a:rPr lang="en-US" sz="1000" dirty="0" smtClean="0">
                <a:hlinkClick r:id="rId3"/>
              </a:rPr>
              <a:t>http://phritzysworld.wordpress.com/category/comic-strip/page/26/</a:t>
            </a:r>
            <a:r>
              <a:rPr lang="en-US" sz="1000" dirty="0" smtClean="0"/>
              <a:t>. 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Readiness for Education at a Distance Indicator</a:t>
            </a:r>
          </a:p>
          <a:p>
            <a:r>
              <a:rPr lang="en-US" dirty="0" smtClean="0"/>
              <a:t>Identifies levels of student readiness for online learning</a:t>
            </a:r>
          </a:p>
          <a:p>
            <a:r>
              <a:rPr lang="en-US" dirty="0" smtClean="0"/>
              <a:t>Free to districts enrolled in </a:t>
            </a:r>
            <a:r>
              <a:rPr lang="en-US" dirty="0" err="1" smtClean="0"/>
              <a:t>TxVSN</a:t>
            </a:r>
            <a:r>
              <a:rPr lang="en-US" dirty="0" smtClean="0"/>
              <a:t> (at least until midsummer)</a:t>
            </a:r>
          </a:p>
          <a:p>
            <a:r>
              <a:rPr lang="en-US" dirty="0" smtClean="0"/>
              <a:t>Account information sent to </a:t>
            </a:r>
            <a:r>
              <a:rPr lang="en-US" dirty="0" err="1" smtClean="0"/>
              <a:t>TxVSN</a:t>
            </a:r>
            <a:r>
              <a:rPr lang="en-US" dirty="0" smtClean="0"/>
              <a:t> District Administrator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60960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www.readi.info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35118"/>
            <a:ext cx="8229600" cy="4525963"/>
          </a:xfrm>
        </p:spPr>
        <p:txBody>
          <a:bodyPr/>
          <a:lstStyle/>
          <a:p>
            <a:r>
              <a:rPr lang="en-US" dirty="0" smtClean="0"/>
              <a:t>Texas Virtual School Network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www.txvsn.org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Schools register to become Receiver Districts to provide online opportunities to their students </a:t>
            </a:r>
          </a:p>
          <a:p>
            <a:r>
              <a:rPr lang="en-US" dirty="0" smtClean="0"/>
              <a:t>Grant funds can be used for these courses in the summer (HS credit or dual credit)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TxVSN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Complete </a:t>
            </a:r>
            <a:r>
              <a:rPr lang="en-US" dirty="0" err="1" smtClean="0"/>
              <a:t>TxVSN</a:t>
            </a:r>
            <a:r>
              <a:rPr lang="en-US" dirty="0" smtClean="0"/>
              <a:t> Agreement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Activate Campuses (9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Grade)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Upload Student Data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Register Site Coordinators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Complete Online Needs Assessment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READI and Student Wish List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Register Finance Approver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NOTE:</a:t>
            </a:r>
            <a:r>
              <a:rPr lang="en-US" dirty="0" smtClean="0"/>
              <a:t> Schools must reregister each year as a </a:t>
            </a:r>
            <a:br>
              <a:rPr lang="en-US" dirty="0" smtClean="0"/>
            </a:br>
            <a:r>
              <a:rPr lang="en-US" dirty="0" smtClean="0"/>
              <a:t>	   Receiver District.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 Steps to </a:t>
            </a:r>
            <a:r>
              <a:rPr lang="en-US" dirty="0" err="1" smtClean="0"/>
              <a:t>TxVSN</a:t>
            </a:r>
            <a:r>
              <a:rPr lang="en-US" dirty="0" smtClean="0"/>
              <a:t> Participation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Currently in grades 9-12</a:t>
            </a:r>
          </a:p>
          <a:p>
            <a:r>
              <a:rPr lang="en-US" sz="2600" dirty="0" smtClean="0"/>
              <a:t>Enrolled in a Texas School District or Open Enrollment Charter School serving grades 9-12 </a:t>
            </a:r>
          </a:p>
          <a:p>
            <a:r>
              <a:rPr lang="en-US" sz="2600" dirty="0" smtClean="0"/>
              <a:t>Must be physically present on campus to generate either part time or full time ADA</a:t>
            </a:r>
          </a:p>
          <a:p>
            <a:r>
              <a:rPr lang="en-US" sz="2600" dirty="0" smtClean="0"/>
              <a:t>Enrolled in a </a:t>
            </a:r>
            <a:r>
              <a:rPr lang="en-US" sz="2600" dirty="0" err="1" smtClean="0"/>
              <a:t>TxVSN</a:t>
            </a:r>
            <a:r>
              <a:rPr lang="en-US" sz="2600" dirty="0" smtClean="0"/>
              <a:t> course that satisfies a curriculum requirement for graduation adopted under Section 28.025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TxVSN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Student Enrollment Priorities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9600" y="5791200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Students enrolled in Dual Credit courses must meet The Higher Education Coordinating Board's (THECB) enrollment priorities. 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578</TotalTime>
  <Words>1134</Words>
  <Application>Microsoft Office PowerPoint</Application>
  <PresentationFormat>On-screen Show (4:3)</PresentationFormat>
  <Paragraphs>206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Path to T3 Success!</vt:lpstr>
      <vt:lpstr>Slide 2</vt:lpstr>
      <vt:lpstr>What is T3?</vt:lpstr>
      <vt:lpstr>T3 Overview</vt:lpstr>
      <vt:lpstr>Online Learning</vt:lpstr>
      <vt:lpstr>READI</vt:lpstr>
      <vt:lpstr>TxVSN</vt:lpstr>
      <vt:lpstr>7 Steps to TxVSN Participation</vt:lpstr>
      <vt:lpstr>TxVSN  Student Enrollment Priorities</vt:lpstr>
      <vt:lpstr>HB 3646 State Virtual School Allotment</vt:lpstr>
      <vt:lpstr>Definitions for Funding</vt:lpstr>
      <vt:lpstr>TxVSN Dual Credit</vt:lpstr>
      <vt:lpstr>TxVSN Dual Credit</vt:lpstr>
      <vt:lpstr>StateU</vt:lpstr>
      <vt:lpstr>Dual Credit at StateU</vt:lpstr>
      <vt:lpstr>StateU Eligibility Requirements</vt:lpstr>
      <vt:lpstr>Dual Credit Courses</vt:lpstr>
      <vt:lpstr>Online Course Grant Funds</vt:lpstr>
      <vt:lpstr>Content Area Connections and Transformed Teaching Practices</vt:lpstr>
      <vt:lpstr>What is Instructional Technology?</vt:lpstr>
      <vt:lpstr>Professional Development</vt:lpstr>
      <vt:lpstr>Online Graduate Classes</vt:lpstr>
      <vt:lpstr>Administrator PD</vt:lpstr>
      <vt:lpstr>State T3 Grant Meeting</vt:lpstr>
      <vt:lpstr>Cohorts of Instructional Tech</vt:lpstr>
      <vt:lpstr>Cohort Teachers</vt:lpstr>
      <vt:lpstr>Staff Professional Development</vt:lpstr>
      <vt:lpstr>Professional Development Options</vt:lpstr>
      <vt:lpstr>Example Workshop Options</vt:lpstr>
    </vt:vector>
  </TitlesOfParts>
  <Company>Region 17 ESC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 to T3 Success!</dc:title>
  <dc:creator>Scott, Krista</dc:creator>
  <cp:lastModifiedBy>ITV Room</cp:lastModifiedBy>
  <cp:revision>45</cp:revision>
  <dcterms:created xsi:type="dcterms:W3CDTF">2010-02-02T22:03:51Z</dcterms:created>
  <dcterms:modified xsi:type="dcterms:W3CDTF">2010-02-08T21:13:59Z</dcterms:modified>
</cp:coreProperties>
</file>